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70" r:id="rId5"/>
    <p:sldId id="271" r:id="rId6"/>
    <p:sldId id="259" r:id="rId7"/>
    <p:sldId id="260" r:id="rId8"/>
    <p:sldId id="261" r:id="rId9"/>
    <p:sldId id="272" r:id="rId10"/>
    <p:sldId id="262" r:id="rId11"/>
    <p:sldId id="263" r:id="rId12"/>
    <p:sldId id="273" r:id="rId13"/>
    <p:sldId id="274" r:id="rId14"/>
    <p:sldId id="264" r:id="rId15"/>
    <p:sldId id="265" r:id="rId16"/>
    <p:sldId id="266" r:id="rId17"/>
    <p:sldId id="267" r:id="rId18"/>
    <p:sldId id="268" r:id="rId19"/>
    <p:sldId id="269"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2" d="100"/>
          <a:sy n="52" d="100"/>
        </p:scale>
        <p:origin x="-1266" y="-96"/>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1143000" y="685800"/>
            <a:ext cx="4572000" cy="3429000"/>
          </a:xfrm>
          <a:prstGeom prst="rect">
            <a:avLst/>
          </a:prstGeom>
        </p:spPr>
        <p:txBody>
          <a:bodyPr/>
          <a:lstStyle/>
          <a:p>
            <a:endParaRPr/>
          </a:p>
        </p:txBody>
      </p:sp>
      <p:sp>
        <p:nvSpPr>
          <p:cNvPr id="151" name="Shape 15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9261378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17" name="Line"/>
          <p:cNvSpPr/>
          <p:nvPr/>
        </p:nvSpPr>
        <p:spPr>
          <a:xfrm flipV="1">
            <a:off x="508000" y="9245597"/>
            <a:ext cx="11988800" cy="3"/>
          </a:xfrm>
          <a:prstGeom prst="line">
            <a:avLst/>
          </a:prstGeom>
          <a:ln w="762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118" name="Line"/>
          <p:cNvSpPr/>
          <p:nvPr/>
        </p:nvSpPr>
        <p:spPr>
          <a:xfrm flipV="1">
            <a:off x="508000" y="508000"/>
            <a:ext cx="11988800" cy="1"/>
          </a:xfrm>
          <a:prstGeom prst="line">
            <a:avLst/>
          </a:prstGeom>
          <a:ln w="12700">
            <a:solidFill>
              <a:srgbClr val="444444">
                <a:alpha val="30000"/>
              </a:srgbClr>
            </a:solidFill>
            <a:miter lim="400000"/>
          </a:ln>
        </p:spPr>
        <p:txBody>
          <a:bodyPr lIns="50800" tIns="50800" rIns="50800" bIns="50800" anchor="ctr"/>
          <a:lstStyle/>
          <a:p>
            <a:pPr algn="just" defTabSz="479044">
              <a:lnSpc>
                <a:spcPct val="90000"/>
              </a:lnSpc>
              <a:spcBef>
                <a:spcPts val="3200"/>
              </a:spcBef>
              <a:defRPr sz="3200" b="0">
                <a:solidFill>
                  <a:srgbClr val="515151"/>
                </a:solidFill>
                <a:latin typeface="Gill Sans"/>
                <a:ea typeface="Gill Sans"/>
                <a:cs typeface="Gill Sans"/>
                <a:sym typeface="Gill Sans"/>
              </a:defRPr>
            </a:pPr>
            <a:endParaRPr/>
          </a:p>
        </p:txBody>
      </p:sp>
      <p:sp>
        <p:nvSpPr>
          <p:cNvPr id="119" name="Line"/>
          <p:cNvSpPr/>
          <p:nvPr/>
        </p:nvSpPr>
        <p:spPr>
          <a:xfrm>
            <a:off x="508000" y="5181600"/>
            <a:ext cx="11988800" cy="0"/>
          </a:xfrm>
          <a:prstGeom prst="line">
            <a:avLst/>
          </a:prstGeom>
          <a:ln w="127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120" name="Title Text"/>
          <p:cNvSpPr txBox="1">
            <a:spLocks noGrp="1"/>
          </p:cNvSpPr>
          <p:nvPr>
            <p:ph type="title"/>
          </p:nvPr>
        </p:nvSpPr>
        <p:spPr>
          <a:xfrm>
            <a:off x="508000" y="3009900"/>
            <a:ext cx="11988800" cy="2032000"/>
          </a:xfrm>
          <a:prstGeom prst="rect">
            <a:avLst/>
          </a:prstGeom>
        </p:spPr>
        <p:txBody>
          <a:bodyPr anchor="b"/>
          <a:lstStyle>
            <a:lvl1pPr algn="l">
              <a:lnSpc>
                <a:spcPct val="90000"/>
              </a:lnSpc>
              <a:defRPr sz="6400" cap="all">
                <a:solidFill>
                  <a:srgbClr val="606060"/>
                </a:solidFill>
                <a:latin typeface="Gill Sans Light"/>
                <a:ea typeface="Gill Sans Light"/>
                <a:cs typeface="Gill Sans Light"/>
                <a:sym typeface="Gill Sans Light"/>
              </a:defRPr>
            </a:lvl1pPr>
          </a:lstStyle>
          <a:p>
            <a:r>
              <a:t>Title Text</a:t>
            </a:r>
          </a:p>
        </p:txBody>
      </p:sp>
      <p:sp>
        <p:nvSpPr>
          <p:cNvPr id="121" name="Body Level One…"/>
          <p:cNvSpPr txBox="1">
            <a:spLocks noGrp="1"/>
          </p:cNvSpPr>
          <p:nvPr>
            <p:ph type="body" sz="quarter" idx="1"/>
          </p:nvPr>
        </p:nvSpPr>
        <p:spPr>
          <a:xfrm>
            <a:off x="508000" y="5562600"/>
            <a:ext cx="11988800" cy="825500"/>
          </a:xfrm>
          <a:prstGeom prst="rect">
            <a:avLst/>
          </a:prstGeom>
        </p:spPr>
        <p:txBody>
          <a:bodyPr anchor="t"/>
          <a:lstStyle>
            <a:lvl1pPr marL="0" indent="0">
              <a:lnSpc>
                <a:spcPct val="120000"/>
              </a:lnSpc>
              <a:spcBef>
                <a:spcPts val="0"/>
              </a:spcBef>
              <a:buSzTx/>
              <a:buNone/>
              <a:defRPr sz="2400">
                <a:solidFill>
                  <a:srgbClr val="606060"/>
                </a:solidFill>
                <a:latin typeface="Gill Sans"/>
                <a:ea typeface="Gill Sans"/>
                <a:cs typeface="Gill Sans"/>
                <a:sym typeface="Gill Sans"/>
              </a:defRPr>
            </a:lvl1pPr>
            <a:lvl2pPr marL="0" indent="0">
              <a:lnSpc>
                <a:spcPct val="120000"/>
              </a:lnSpc>
              <a:spcBef>
                <a:spcPts val="0"/>
              </a:spcBef>
              <a:buSzTx/>
              <a:buNone/>
              <a:defRPr sz="2400">
                <a:solidFill>
                  <a:srgbClr val="606060"/>
                </a:solidFill>
                <a:latin typeface="Gill Sans"/>
                <a:ea typeface="Gill Sans"/>
                <a:cs typeface="Gill Sans"/>
                <a:sym typeface="Gill Sans"/>
              </a:defRPr>
            </a:lvl2pPr>
            <a:lvl3pPr marL="0" indent="0">
              <a:lnSpc>
                <a:spcPct val="120000"/>
              </a:lnSpc>
              <a:spcBef>
                <a:spcPts val="0"/>
              </a:spcBef>
              <a:buSzTx/>
              <a:buNone/>
              <a:defRPr sz="2400">
                <a:solidFill>
                  <a:srgbClr val="606060"/>
                </a:solidFill>
                <a:latin typeface="Gill Sans"/>
                <a:ea typeface="Gill Sans"/>
                <a:cs typeface="Gill Sans"/>
                <a:sym typeface="Gill Sans"/>
              </a:defRPr>
            </a:lvl3pPr>
            <a:lvl4pPr marL="0" indent="0">
              <a:lnSpc>
                <a:spcPct val="120000"/>
              </a:lnSpc>
              <a:spcBef>
                <a:spcPts val="0"/>
              </a:spcBef>
              <a:buSzTx/>
              <a:buNone/>
              <a:defRPr sz="2400">
                <a:solidFill>
                  <a:srgbClr val="606060"/>
                </a:solidFill>
                <a:latin typeface="Gill Sans"/>
                <a:ea typeface="Gill Sans"/>
                <a:cs typeface="Gill Sans"/>
                <a:sym typeface="Gill Sans"/>
              </a:defRPr>
            </a:lvl4pPr>
            <a:lvl5pPr marL="0" indent="0">
              <a:lnSpc>
                <a:spcPct val="120000"/>
              </a:lnSpc>
              <a:spcBef>
                <a:spcPts val="0"/>
              </a:spcBef>
              <a:buSzTx/>
              <a:buNone/>
              <a:defRPr sz="2400">
                <a:solidFill>
                  <a:srgbClr val="60606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xfrm>
            <a:off x="12154001" y="8763000"/>
            <a:ext cx="342901" cy="368300"/>
          </a:xfrm>
          <a:prstGeom prst="rect">
            <a:avLst/>
          </a:prstGeom>
        </p:spPr>
        <p:txBody>
          <a:bodyPr/>
          <a:lstStyle>
            <a:lvl1pPr>
              <a:defRPr sz="1800">
                <a:solidFill>
                  <a:srgbClr val="60606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29" name="Line"/>
          <p:cNvSpPr/>
          <p:nvPr/>
        </p:nvSpPr>
        <p:spPr>
          <a:xfrm>
            <a:off x="508000" y="2578100"/>
            <a:ext cx="11988800" cy="0"/>
          </a:xfrm>
          <a:prstGeom prst="line">
            <a:avLst/>
          </a:prstGeom>
          <a:ln w="127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130" name="Line"/>
          <p:cNvSpPr/>
          <p:nvPr/>
        </p:nvSpPr>
        <p:spPr>
          <a:xfrm flipV="1">
            <a:off x="508000" y="9245597"/>
            <a:ext cx="11988800" cy="3"/>
          </a:xfrm>
          <a:prstGeom prst="line">
            <a:avLst/>
          </a:prstGeom>
          <a:ln w="762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131" name="Line"/>
          <p:cNvSpPr/>
          <p:nvPr/>
        </p:nvSpPr>
        <p:spPr>
          <a:xfrm flipV="1">
            <a:off x="508000" y="508000"/>
            <a:ext cx="11988800" cy="1"/>
          </a:xfrm>
          <a:prstGeom prst="line">
            <a:avLst/>
          </a:prstGeom>
          <a:ln w="127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132" name="Title Text"/>
          <p:cNvSpPr txBox="1">
            <a:spLocks noGrp="1"/>
          </p:cNvSpPr>
          <p:nvPr>
            <p:ph type="title"/>
          </p:nvPr>
        </p:nvSpPr>
        <p:spPr>
          <a:xfrm>
            <a:off x="508000" y="596900"/>
            <a:ext cx="11988800" cy="1905000"/>
          </a:xfrm>
          <a:prstGeom prst="rect">
            <a:avLst/>
          </a:prstGeom>
        </p:spPr>
        <p:txBody>
          <a:bodyPr/>
          <a:lstStyle>
            <a:lvl1pPr algn="l">
              <a:lnSpc>
                <a:spcPct val="90000"/>
              </a:lnSpc>
              <a:defRPr sz="6400" cap="all">
                <a:solidFill>
                  <a:srgbClr val="606060"/>
                </a:solidFill>
                <a:latin typeface="Gill Sans Light"/>
                <a:ea typeface="Gill Sans Light"/>
                <a:cs typeface="Gill Sans Light"/>
                <a:sym typeface="Gill Sans Light"/>
              </a:defRPr>
            </a:lvl1pPr>
          </a:lstStyle>
          <a:p>
            <a:r>
              <a:t>Title Text</a:t>
            </a:r>
          </a:p>
        </p:txBody>
      </p:sp>
      <p:sp>
        <p:nvSpPr>
          <p:cNvPr id="133" name="Body Level One…"/>
          <p:cNvSpPr txBox="1">
            <a:spLocks noGrp="1"/>
          </p:cNvSpPr>
          <p:nvPr>
            <p:ph type="body" idx="1"/>
          </p:nvPr>
        </p:nvSpPr>
        <p:spPr>
          <a:xfrm>
            <a:off x="508000" y="3035300"/>
            <a:ext cx="11988800" cy="5727700"/>
          </a:xfrm>
          <a:prstGeom prst="rect">
            <a:avLst/>
          </a:prstGeom>
        </p:spPr>
        <p:txBody>
          <a:bodyPr/>
          <a:lstStyle>
            <a:lvl1pPr marL="419100" indent="-419100">
              <a:buSzPct val="30000"/>
              <a:buBlip>
                <a:blip r:embed="rId3"/>
              </a:buBlip>
              <a:defRPr sz="3400">
                <a:solidFill>
                  <a:srgbClr val="606060"/>
                </a:solidFill>
                <a:latin typeface="Gill Sans"/>
                <a:ea typeface="Gill Sans"/>
                <a:cs typeface="Gill Sans"/>
                <a:sym typeface="Gill Sans"/>
              </a:defRPr>
            </a:lvl1pPr>
            <a:lvl2pPr marL="838200" indent="-419100">
              <a:buSzPct val="30000"/>
              <a:buBlip>
                <a:blip r:embed="rId3"/>
              </a:buBlip>
              <a:defRPr sz="3400">
                <a:solidFill>
                  <a:srgbClr val="606060"/>
                </a:solidFill>
                <a:latin typeface="Gill Sans"/>
                <a:ea typeface="Gill Sans"/>
                <a:cs typeface="Gill Sans"/>
                <a:sym typeface="Gill Sans"/>
              </a:defRPr>
            </a:lvl2pPr>
            <a:lvl3pPr marL="1257300" indent="-419100">
              <a:buSzPct val="30000"/>
              <a:buBlip>
                <a:blip r:embed="rId3"/>
              </a:buBlip>
              <a:defRPr sz="3400">
                <a:solidFill>
                  <a:srgbClr val="606060"/>
                </a:solidFill>
                <a:latin typeface="Gill Sans"/>
                <a:ea typeface="Gill Sans"/>
                <a:cs typeface="Gill Sans"/>
                <a:sym typeface="Gill Sans"/>
              </a:defRPr>
            </a:lvl3pPr>
            <a:lvl4pPr marL="1676400" indent="-419100">
              <a:buSzPct val="30000"/>
              <a:buBlip>
                <a:blip r:embed="rId3"/>
              </a:buBlip>
              <a:defRPr sz="3400">
                <a:solidFill>
                  <a:srgbClr val="606060"/>
                </a:solidFill>
                <a:latin typeface="Gill Sans"/>
                <a:ea typeface="Gill Sans"/>
                <a:cs typeface="Gill Sans"/>
                <a:sym typeface="Gill Sans"/>
              </a:defRPr>
            </a:lvl4pPr>
            <a:lvl5pPr marL="2095500" indent="-419100">
              <a:buSzPct val="30000"/>
              <a:buBlip>
                <a:blip r:embed="rId3"/>
              </a:buBlip>
              <a:defRPr sz="3400">
                <a:solidFill>
                  <a:srgbClr val="60606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34" name="Slide Number"/>
          <p:cNvSpPr txBox="1">
            <a:spLocks noGrp="1"/>
          </p:cNvSpPr>
          <p:nvPr>
            <p:ph type="sldNum" sz="quarter" idx="2"/>
          </p:nvPr>
        </p:nvSpPr>
        <p:spPr>
          <a:xfrm>
            <a:off x="12166701" y="8763000"/>
            <a:ext cx="342901" cy="368300"/>
          </a:xfrm>
          <a:prstGeom prst="rect">
            <a:avLst/>
          </a:prstGeom>
        </p:spPr>
        <p:txBody>
          <a:bodyPr/>
          <a:lstStyle>
            <a:lvl1pPr>
              <a:defRPr sz="1800">
                <a:solidFill>
                  <a:srgbClr val="60606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141" name="Line"/>
          <p:cNvSpPr/>
          <p:nvPr/>
        </p:nvSpPr>
        <p:spPr>
          <a:xfrm flipV="1">
            <a:off x="508000" y="9245597"/>
            <a:ext cx="11988800" cy="3"/>
          </a:xfrm>
          <a:prstGeom prst="line">
            <a:avLst/>
          </a:prstGeom>
          <a:ln w="762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142" name="Line"/>
          <p:cNvSpPr/>
          <p:nvPr/>
        </p:nvSpPr>
        <p:spPr>
          <a:xfrm flipV="1">
            <a:off x="508000" y="508000"/>
            <a:ext cx="11988800" cy="1"/>
          </a:xfrm>
          <a:prstGeom prst="line">
            <a:avLst/>
          </a:prstGeom>
          <a:ln w="12700">
            <a:solidFill>
              <a:srgbClr val="444444">
                <a:alpha val="30000"/>
              </a:srgbClr>
            </a:solidFill>
            <a:miter lim="400000"/>
          </a:ln>
        </p:spPr>
        <p:txBody>
          <a:bodyPr lIns="50800" tIns="50800" rIns="50800" bIns="50800" anchor="ctr"/>
          <a:lstStyle/>
          <a:p>
            <a:pPr algn="l" defTabSz="457200">
              <a:defRPr sz="1200" b="0">
                <a:latin typeface="Helvetica"/>
                <a:ea typeface="Helvetica"/>
                <a:cs typeface="Helvetica"/>
                <a:sym typeface="Helvetica"/>
              </a:defRPr>
            </a:pPr>
            <a:endParaRPr/>
          </a:p>
        </p:txBody>
      </p:sp>
      <p:sp>
        <p:nvSpPr>
          <p:cNvPr id="143" name="Title Text"/>
          <p:cNvSpPr txBox="1">
            <a:spLocks noGrp="1"/>
          </p:cNvSpPr>
          <p:nvPr>
            <p:ph type="title"/>
          </p:nvPr>
        </p:nvSpPr>
        <p:spPr>
          <a:xfrm>
            <a:off x="508000" y="3860800"/>
            <a:ext cx="11988800" cy="2032000"/>
          </a:xfrm>
          <a:prstGeom prst="rect">
            <a:avLst/>
          </a:prstGeom>
        </p:spPr>
        <p:txBody>
          <a:bodyPr/>
          <a:lstStyle>
            <a:lvl1pPr algn="l">
              <a:lnSpc>
                <a:spcPct val="90000"/>
              </a:lnSpc>
              <a:defRPr sz="6400" cap="all">
                <a:solidFill>
                  <a:srgbClr val="606060"/>
                </a:solidFill>
                <a:latin typeface="Gill Sans Light"/>
                <a:ea typeface="Gill Sans Light"/>
                <a:cs typeface="Gill Sans Light"/>
                <a:sym typeface="Gill Sans Light"/>
              </a:defRPr>
            </a:lvl1pPr>
          </a:lstStyle>
          <a:p>
            <a:r>
              <a:t>Title Text</a:t>
            </a:r>
          </a:p>
        </p:txBody>
      </p:sp>
      <p:sp>
        <p:nvSpPr>
          <p:cNvPr id="144" name="Slide Number"/>
          <p:cNvSpPr txBox="1">
            <a:spLocks noGrp="1"/>
          </p:cNvSpPr>
          <p:nvPr>
            <p:ph type="sldNum" sz="quarter" idx="2"/>
          </p:nvPr>
        </p:nvSpPr>
        <p:spPr>
          <a:xfrm>
            <a:off x="12166701" y="8763000"/>
            <a:ext cx="342901" cy="368300"/>
          </a:xfrm>
          <a:prstGeom prst="rect">
            <a:avLst/>
          </a:prstGeom>
        </p:spPr>
        <p:txBody>
          <a:bodyPr/>
          <a:lstStyle>
            <a:lvl1pPr>
              <a:defRPr sz="1800">
                <a:solidFill>
                  <a:srgbClr val="60606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14.xml"/><Relationship Id="rId5" Type="http://schemas.openxmlformats.org/officeDocument/2006/relationships/image" Target="../media/image11.tif"/><Relationship Id="rId4" Type="http://schemas.openxmlformats.org/officeDocument/2006/relationships/image" Target="../media/image10.t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PADE…"/>
          <p:cNvSpPr txBox="1">
            <a:spLocks noGrp="1"/>
          </p:cNvSpPr>
          <p:nvPr>
            <p:ph type="title"/>
          </p:nvPr>
        </p:nvSpPr>
        <p:spPr>
          <a:prstGeom prst="rect">
            <a:avLst/>
          </a:prstGeom>
        </p:spPr>
        <p:txBody>
          <a:bodyPr>
            <a:normAutofit fontScale="90000"/>
          </a:bodyPr>
          <a:lstStyle/>
          <a:p>
            <a:pPr>
              <a:lnSpc>
                <a:spcPct val="100000"/>
              </a:lnSpc>
              <a:spcBef>
                <a:spcPts val="4200"/>
              </a:spcBef>
              <a:defRPr sz="5700" cap="none">
                <a:latin typeface="Futura Bold"/>
                <a:ea typeface="Futura Bold"/>
                <a:cs typeface="Futura Bold"/>
                <a:sym typeface="Futura Bold"/>
              </a:defRPr>
            </a:pPr>
            <a:r>
              <a:t>SPADE</a:t>
            </a:r>
          </a:p>
          <a:p>
            <a:pPr>
              <a:defRPr sz="4300"/>
            </a:pPr>
            <a:r>
              <a:t>SEIZURE PREDICTION AND DETECTION ENGINE</a:t>
            </a:r>
          </a:p>
        </p:txBody>
      </p:sp>
      <p:sp>
        <p:nvSpPr>
          <p:cNvPr id="154" name="SUBMITTED BY:…"/>
          <p:cNvSpPr txBox="1">
            <a:spLocks noGrp="1"/>
          </p:cNvSpPr>
          <p:nvPr>
            <p:ph type="body" sz="quarter" idx="1"/>
          </p:nvPr>
        </p:nvSpPr>
        <p:spPr>
          <a:xfrm>
            <a:off x="508000" y="6711949"/>
            <a:ext cx="4012671" cy="2032001"/>
          </a:xfrm>
          <a:prstGeom prst="rect">
            <a:avLst/>
          </a:prstGeom>
        </p:spPr>
        <p:txBody>
          <a:bodyPr>
            <a:normAutofit fontScale="92500" lnSpcReduction="10000"/>
          </a:bodyPr>
          <a:lstStyle/>
          <a:p>
            <a:pPr defTabSz="438150">
              <a:defRPr sz="2325"/>
            </a:pPr>
            <a:r>
              <a:t>SUBMITTED BY:</a:t>
            </a:r>
          </a:p>
          <a:p>
            <a:pPr defTabSz="438150">
              <a:defRPr sz="2325"/>
            </a:pPr>
            <a:r>
              <a:t>AMAN KUMAR 401503006</a:t>
            </a:r>
          </a:p>
          <a:p>
            <a:pPr defTabSz="438150">
              <a:defRPr sz="2325"/>
            </a:pPr>
            <a:r>
              <a:t>KESHAV GARG 401503013</a:t>
            </a:r>
          </a:p>
          <a:p>
            <a:pPr defTabSz="438150">
              <a:defRPr sz="2325"/>
            </a:pPr>
            <a:r>
              <a:t>KUNAL KISHORE 401503014</a:t>
            </a:r>
          </a:p>
          <a:p>
            <a:pPr defTabSz="438150">
              <a:defRPr sz="2325"/>
            </a:pPr>
            <a:r>
              <a:t>SOPHIE KAKKER 401503029</a:t>
            </a:r>
          </a:p>
        </p:txBody>
      </p:sp>
      <p:sp>
        <p:nvSpPr>
          <p:cNvPr id="155" name="UNDER THE MENTORSHIP OF: Dr SHALINI BATRA"/>
          <p:cNvSpPr txBox="1"/>
          <p:nvPr/>
        </p:nvSpPr>
        <p:spPr>
          <a:xfrm>
            <a:off x="6586802" y="5676900"/>
            <a:ext cx="5680870" cy="1138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lnSpcReduction="10000"/>
          </a:bodyPr>
          <a:lstStyle/>
          <a:p>
            <a:pPr algn="l">
              <a:lnSpc>
                <a:spcPct val="120000"/>
              </a:lnSpc>
              <a:defRPr sz="3100" b="0">
                <a:solidFill>
                  <a:srgbClr val="606060"/>
                </a:solidFill>
                <a:latin typeface="Gill Sans"/>
                <a:ea typeface="Gill Sans"/>
                <a:cs typeface="Gill Sans"/>
                <a:sym typeface="Gill Sans"/>
              </a:defRPr>
            </a:pPr>
            <a:r>
              <a:t>UNDER THE MENTORSHIP OF:</a:t>
            </a:r>
            <a:br/>
            <a:r>
              <a:t>Dr SHALINI BATRA</a:t>
            </a:r>
          </a:p>
        </p:txBody>
      </p:sp>
      <p:pic>
        <p:nvPicPr>
          <p:cNvPr id="156" name="Image" descr="Image"/>
          <p:cNvPicPr>
            <a:picLocks noChangeAspect="1"/>
          </p:cNvPicPr>
          <p:nvPr/>
        </p:nvPicPr>
        <p:blipFill>
          <a:blip r:embed="rId2">
            <a:extLst/>
          </a:blip>
          <a:stretch>
            <a:fillRect/>
          </a:stretch>
        </p:blipFill>
        <p:spPr>
          <a:xfrm>
            <a:off x="8365066" y="673098"/>
            <a:ext cx="2978154" cy="297815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DURING EPILEPSY"/>
          <p:cNvSpPr txBox="1">
            <a:spLocks noGrp="1"/>
          </p:cNvSpPr>
          <p:nvPr>
            <p:ph type="title"/>
          </p:nvPr>
        </p:nvSpPr>
        <p:spPr>
          <a:prstGeom prst="rect">
            <a:avLst/>
          </a:prstGeom>
        </p:spPr>
        <p:txBody>
          <a:bodyPr/>
          <a:lstStyle>
            <a:lvl1pPr algn="ctr"/>
          </a:lstStyle>
          <a:p>
            <a:r>
              <a:t>DURING EPILEPSY</a:t>
            </a:r>
          </a:p>
        </p:txBody>
      </p:sp>
      <p:pic>
        <p:nvPicPr>
          <p:cNvPr id="1027" name="Picture 3" descr="C:\Users\kunal kishore\Pictures\Screenshots\Screenshot (224).png"/>
          <p:cNvPicPr>
            <a:picLocks noChangeAspect="1" noChangeArrowheads="1"/>
          </p:cNvPicPr>
          <p:nvPr/>
        </p:nvPicPr>
        <p:blipFill rotWithShape="1">
          <a:blip r:embed="rId2">
            <a:extLst>
              <a:ext uri="{28A0092B-C50C-407E-A947-70E740481C1C}">
                <a14:useLocalDpi xmlns:a14="http://schemas.microsoft.com/office/drawing/2010/main" val="0"/>
              </a:ext>
            </a:extLst>
          </a:blip>
          <a:srcRect l="6494" t="13581" r="6385" b="11419"/>
          <a:stretch/>
        </p:blipFill>
        <p:spPr bwMode="auto">
          <a:xfrm>
            <a:off x="741760" y="2860576"/>
            <a:ext cx="11335407" cy="5486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AFTER EPILEPSY"/>
          <p:cNvSpPr txBox="1">
            <a:spLocks noGrp="1"/>
          </p:cNvSpPr>
          <p:nvPr>
            <p:ph type="title"/>
          </p:nvPr>
        </p:nvSpPr>
        <p:spPr>
          <a:prstGeom prst="rect">
            <a:avLst/>
          </a:prstGeom>
        </p:spPr>
        <p:txBody>
          <a:bodyPr/>
          <a:lstStyle>
            <a:lvl1pPr algn="ctr"/>
          </a:lstStyle>
          <a:p>
            <a:r>
              <a:t>AFTER EPILEPSY</a:t>
            </a:r>
          </a:p>
        </p:txBody>
      </p:sp>
      <p:pic>
        <p:nvPicPr>
          <p:cNvPr id="177" name="after.mp4" descr="after.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016000" y="2819400"/>
            <a:ext cx="10972800" cy="61722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50291" fill="hold"/>
                                        <p:tgtEl>
                                          <p:spTgt spid="17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7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264" y="2644552"/>
            <a:ext cx="11988800" cy="4613611"/>
          </a:xfrm>
        </p:spPr>
        <p:txBody>
          <a:bodyPr>
            <a:noAutofit/>
          </a:bodyPr>
          <a:lstStyle/>
          <a:p>
            <a:r>
              <a:rPr lang="en-IN" sz="9600" dirty="0" smtClean="0"/>
              <a:t>Live demonstration..</a:t>
            </a:r>
            <a:endParaRPr lang="en-IN" sz="9600" dirty="0"/>
          </a:p>
        </p:txBody>
      </p:sp>
    </p:spTree>
    <p:extLst>
      <p:ext uri="{BB962C8B-B14F-4D97-AF65-F5344CB8AC3E}">
        <p14:creationId xmlns:p14="http://schemas.microsoft.com/office/powerpoint/2010/main" val="167053290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596900"/>
            <a:ext cx="11988800" cy="1255564"/>
          </a:xfrm>
        </p:spPr>
        <p:txBody>
          <a:bodyPr/>
          <a:lstStyle/>
          <a:p>
            <a:r>
              <a:rPr lang="en-IN" dirty="0" smtClean="0"/>
              <a:t>Prevention and Benefits</a:t>
            </a:r>
            <a:endParaRPr lang="en-IN" dirty="0"/>
          </a:p>
        </p:txBody>
      </p:sp>
      <p:sp>
        <p:nvSpPr>
          <p:cNvPr id="3" name="Text Placeholder 2"/>
          <p:cNvSpPr>
            <a:spLocks noGrp="1"/>
          </p:cNvSpPr>
          <p:nvPr>
            <p:ph type="body"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816" y="3364632"/>
            <a:ext cx="4104456" cy="3076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86814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literature survey"/>
          <p:cNvSpPr txBox="1">
            <a:spLocks noGrp="1"/>
          </p:cNvSpPr>
          <p:nvPr>
            <p:ph type="title"/>
          </p:nvPr>
        </p:nvSpPr>
        <p:spPr>
          <a:prstGeom prst="rect">
            <a:avLst/>
          </a:prstGeom>
        </p:spPr>
        <p:txBody>
          <a:bodyPr/>
          <a:lstStyle/>
          <a:p>
            <a:r>
              <a:t>literature survey</a:t>
            </a:r>
          </a:p>
        </p:txBody>
      </p:sp>
      <p:sp>
        <p:nvSpPr>
          <p:cNvPr id="180" name="Signal pre-processing – Domains, CSP algorithm…"/>
          <p:cNvSpPr txBox="1">
            <a:spLocks noGrp="1"/>
          </p:cNvSpPr>
          <p:nvPr>
            <p:ph type="body" idx="1"/>
          </p:nvPr>
        </p:nvSpPr>
        <p:spPr>
          <a:prstGeom prst="rect">
            <a:avLst/>
          </a:prstGeom>
        </p:spPr>
        <p:txBody>
          <a:bodyPr/>
          <a:lstStyle/>
          <a:p>
            <a:pPr algn="just">
              <a:buClr>
                <a:srgbClr val="5B5854"/>
              </a:buClr>
              <a:buSzPct val="75000"/>
              <a:buChar char="•"/>
            </a:pPr>
            <a:r>
              <a:t>Signal pre-processing – Domains, CSP algorithm</a:t>
            </a:r>
          </a:p>
          <a:p>
            <a:pPr algn="just">
              <a:buClr>
                <a:srgbClr val="5B5854"/>
              </a:buClr>
              <a:buSzPct val="75000"/>
              <a:buChar char="•"/>
            </a:pPr>
            <a:r>
              <a:t>Feature extraction – PSD, entropy, Hurst exponent, Largest Lyapunov exponent, correlation dimension, kurtosis</a:t>
            </a:r>
          </a:p>
          <a:p>
            <a:pPr algn="just">
              <a:buClr>
                <a:srgbClr val="5B5854"/>
              </a:buClr>
              <a:buSzPct val="75000"/>
              <a:buChar char="•"/>
            </a:pPr>
            <a:r>
              <a:t>Feature selection – Univariate and multivariate algorithms, PCA</a:t>
            </a:r>
          </a:p>
          <a:p>
            <a:pPr algn="just">
              <a:buClr>
                <a:srgbClr val="5B5854"/>
              </a:buClr>
              <a:buSzPct val="75000"/>
              <a:buChar char="•"/>
            </a:pPr>
            <a:r>
              <a:t>Machine learning model optimisation – Experimentation with Deep learning</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ST ANALYSIS"/>
          <p:cNvSpPr txBox="1">
            <a:spLocks noGrp="1"/>
          </p:cNvSpPr>
          <p:nvPr>
            <p:ph type="title"/>
          </p:nvPr>
        </p:nvSpPr>
        <p:spPr>
          <a:prstGeom prst="rect">
            <a:avLst/>
          </a:prstGeom>
        </p:spPr>
        <p:txBody>
          <a:bodyPr/>
          <a:lstStyle/>
          <a:p>
            <a:r>
              <a:t>COST ANALYSIS</a:t>
            </a:r>
          </a:p>
        </p:txBody>
      </p:sp>
      <p:sp>
        <p:nvSpPr>
          <p:cNvPr id="183" name="Headset cost = 12,000/-…"/>
          <p:cNvSpPr txBox="1">
            <a:spLocks noGrp="1"/>
          </p:cNvSpPr>
          <p:nvPr>
            <p:ph type="body" idx="1"/>
          </p:nvPr>
        </p:nvSpPr>
        <p:spPr>
          <a:prstGeom prst="rect">
            <a:avLst/>
          </a:prstGeom>
        </p:spPr>
        <p:txBody>
          <a:bodyPr/>
          <a:lstStyle/>
          <a:p>
            <a:pPr marL="228600" indent="-228600">
              <a:buSzPct val="75000"/>
              <a:buChar char="•"/>
            </a:pPr>
            <a:r>
              <a:t>Headset cost = 12,000/-</a:t>
            </a:r>
          </a:p>
          <a:p>
            <a:pPr marL="228600" indent="-228600">
              <a:buSzPct val="75000"/>
              <a:buChar char="•"/>
            </a:pPr>
            <a:r>
              <a:t>Cost to us = 0/-</a:t>
            </a:r>
          </a:p>
          <a:p>
            <a:pPr marL="0" indent="0">
              <a:buSzTx/>
              <a:buNone/>
            </a:pPr>
            <a:r>
              <a:t>(as is provided by one of the faculties of TIET)</a:t>
            </a:r>
          </a:p>
          <a:p>
            <a:pPr>
              <a:buClr>
                <a:srgbClr val="5B5854"/>
              </a:buClr>
              <a:buSzPct val="75000"/>
              <a:buChar char="•"/>
            </a:pPr>
            <a:r>
              <a:t>Cost of software used=0/-</a:t>
            </a:r>
          </a:p>
          <a:p>
            <a:pPr>
              <a:buClr>
                <a:srgbClr val="5B5854"/>
              </a:buClr>
              <a:buSzPct val="75000"/>
              <a:buChar char="•"/>
            </a:pPr>
            <a:r>
              <a:t>Hence,</a:t>
            </a:r>
            <a:br/>
            <a:r>
              <a:t>Total cost to us is ZERO</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OLE OF INDIVIDUAL TEAM MEMBER"/>
          <p:cNvSpPr txBox="1">
            <a:spLocks noGrp="1"/>
          </p:cNvSpPr>
          <p:nvPr>
            <p:ph type="title"/>
          </p:nvPr>
        </p:nvSpPr>
        <p:spPr>
          <a:prstGeom prst="rect">
            <a:avLst/>
          </a:prstGeom>
        </p:spPr>
        <p:txBody>
          <a:bodyPr/>
          <a:lstStyle/>
          <a:p>
            <a:r>
              <a:t>ROLE OF INDIVIDUAL TEAM MEMBER</a:t>
            </a:r>
          </a:p>
        </p:txBody>
      </p:sp>
      <p:pic>
        <p:nvPicPr>
          <p:cNvPr id="186" name="Image" descr="Image"/>
          <p:cNvPicPr>
            <a:picLocks noChangeAspect="1"/>
          </p:cNvPicPr>
          <p:nvPr/>
        </p:nvPicPr>
        <p:blipFill>
          <a:blip r:embed="rId2">
            <a:extLst/>
          </a:blip>
          <a:stretch>
            <a:fillRect/>
          </a:stretch>
        </p:blipFill>
        <p:spPr>
          <a:xfrm>
            <a:off x="792500" y="3271649"/>
            <a:ext cx="11419800" cy="516610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RRENT PROGRESS"/>
          <p:cNvSpPr txBox="1">
            <a:spLocks noGrp="1"/>
          </p:cNvSpPr>
          <p:nvPr>
            <p:ph type="title"/>
          </p:nvPr>
        </p:nvSpPr>
        <p:spPr>
          <a:prstGeom prst="rect">
            <a:avLst/>
          </a:prstGeom>
        </p:spPr>
        <p:txBody>
          <a:bodyPr/>
          <a:lstStyle/>
          <a:p>
            <a:r>
              <a:t>CURRENT PROGRESS</a:t>
            </a:r>
          </a:p>
        </p:txBody>
      </p:sp>
      <p:pic>
        <p:nvPicPr>
          <p:cNvPr id="189" name="Image" descr="Image"/>
          <p:cNvPicPr>
            <a:picLocks noChangeAspect="1"/>
          </p:cNvPicPr>
          <p:nvPr/>
        </p:nvPicPr>
        <p:blipFill>
          <a:blip r:embed="rId2">
            <a:extLst/>
          </a:blip>
          <a:stretch>
            <a:fillRect/>
          </a:stretch>
        </p:blipFill>
        <p:spPr>
          <a:xfrm>
            <a:off x="171450" y="3212372"/>
            <a:ext cx="12661900" cy="48387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FUTURE WORK PLAN"/>
          <p:cNvSpPr txBox="1">
            <a:spLocks noGrp="1"/>
          </p:cNvSpPr>
          <p:nvPr>
            <p:ph type="title"/>
          </p:nvPr>
        </p:nvSpPr>
        <p:spPr>
          <a:prstGeom prst="rect">
            <a:avLst/>
          </a:prstGeom>
        </p:spPr>
        <p:txBody>
          <a:bodyPr/>
          <a:lstStyle/>
          <a:p>
            <a:r>
              <a:t>FUTURE WORK PLAN</a:t>
            </a:r>
          </a:p>
        </p:txBody>
      </p:sp>
      <p:sp>
        <p:nvSpPr>
          <p:cNvPr id="192" name="A methodology or technique could be developed such that we require much less seizure data to train the machine learning model…"/>
          <p:cNvSpPr txBox="1">
            <a:spLocks noGrp="1"/>
          </p:cNvSpPr>
          <p:nvPr>
            <p:ph type="body" idx="1"/>
          </p:nvPr>
        </p:nvSpPr>
        <p:spPr>
          <a:xfrm>
            <a:off x="508000" y="3041650"/>
            <a:ext cx="11988800" cy="5727700"/>
          </a:xfrm>
          <a:prstGeom prst="rect">
            <a:avLst/>
          </a:prstGeom>
        </p:spPr>
        <p:txBody>
          <a:bodyPr/>
          <a:lstStyle/>
          <a:p>
            <a:pPr marL="0" indent="525364" algn="just" defTabSz="378444">
              <a:lnSpc>
                <a:spcPct val="90000"/>
              </a:lnSpc>
              <a:spcBef>
                <a:spcPts val="2500"/>
              </a:spcBef>
              <a:buSzPct val="100000"/>
              <a:buFont typeface="Calibri"/>
              <a:buAutoNum type="arabicPeriod"/>
              <a:defRPr sz="2528">
                <a:solidFill>
                  <a:srgbClr val="515151"/>
                </a:solidFill>
              </a:defRPr>
            </a:pPr>
            <a:r>
              <a:t>A methodology or technique could be developed such that we require much less seizure data to train the machine learning model</a:t>
            </a:r>
          </a:p>
          <a:p>
            <a:pPr marL="0" indent="525364" algn="just" defTabSz="378444">
              <a:lnSpc>
                <a:spcPct val="90000"/>
              </a:lnSpc>
              <a:spcBef>
                <a:spcPts val="2500"/>
              </a:spcBef>
              <a:buSzPct val="100000"/>
              <a:buFont typeface="Calibri"/>
              <a:buAutoNum type="arabicPeriod"/>
              <a:defRPr sz="2528">
                <a:solidFill>
                  <a:srgbClr val="515151"/>
                </a:solidFill>
              </a:defRPr>
            </a:pPr>
            <a:r>
              <a:t>Recent research in the field of deep learning techniques such as transfer learning and reinforcement learning holds immense possibility of a much less time consuming and less tiresome algorithm which can train and improve the model in real-time</a:t>
            </a:r>
          </a:p>
          <a:p>
            <a:pPr marL="0" indent="525364" algn="just" defTabSz="378444">
              <a:lnSpc>
                <a:spcPct val="90000"/>
              </a:lnSpc>
              <a:spcBef>
                <a:spcPts val="2500"/>
              </a:spcBef>
              <a:buSzPct val="100000"/>
              <a:buFont typeface="Calibri"/>
              <a:buAutoNum type="arabicPeriod"/>
              <a:defRPr sz="2528">
                <a:solidFill>
                  <a:srgbClr val="515151"/>
                </a:solidFill>
              </a:defRPr>
            </a:pPr>
            <a:r>
              <a:t>A standalone product could be engineered which is much more comfortable, light weight and easy to wear</a:t>
            </a:r>
          </a:p>
          <a:p>
            <a:pPr marL="0" indent="525364" algn="just" defTabSz="378444">
              <a:lnSpc>
                <a:spcPct val="90000"/>
              </a:lnSpc>
              <a:spcBef>
                <a:spcPts val="2500"/>
              </a:spcBef>
              <a:buSzPct val="100000"/>
              <a:buFont typeface="Calibri"/>
              <a:buAutoNum type="arabicPeriod"/>
              <a:defRPr sz="2528">
                <a:solidFill>
                  <a:srgbClr val="515151"/>
                </a:solidFill>
              </a:defRPr>
            </a:pPr>
            <a:r>
              <a:t>An app that will be able to communicate much further and predict the epilepsy even before an hour of the seizures.</a:t>
            </a:r>
          </a:p>
          <a:p>
            <a:pPr marL="0" indent="525364" algn="just" defTabSz="378444">
              <a:lnSpc>
                <a:spcPct val="90000"/>
              </a:lnSpc>
              <a:spcBef>
                <a:spcPts val="2500"/>
              </a:spcBef>
              <a:buSzPct val="100000"/>
              <a:buFont typeface="Calibri"/>
              <a:buAutoNum type="arabicPeriod"/>
              <a:defRPr sz="2528">
                <a:solidFill>
                  <a:srgbClr val="515151"/>
                </a:solidFill>
              </a:defRPr>
            </a:pPr>
            <a:r>
              <a:t>To able to provide the exact location of the patient to the emergency contact  in case of a sudden epilepsy.</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HANK   YOU"/>
          <p:cNvSpPr txBox="1">
            <a:spLocks noGrp="1"/>
          </p:cNvSpPr>
          <p:nvPr>
            <p:ph type="title"/>
          </p:nvPr>
        </p:nvSpPr>
        <p:spPr>
          <a:prstGeom prst="rect">
            <a:avLst/>
          </a:prstGeom>
        </p:spPr>
        <p:txBody>
          <a:bodyPr/>
          <a:lstStyle>
            <a:lvl1pPr algn="ctr">
              <a:defRPr sz="9200"/>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ROBLEM DEFINITION"/>
          <p:cNvSpPr txBox="1">
            <a:spLocks noGrp="1"/>
          </p:cNvSpPr>
          <p:nvPr>
            <p:ph type="title"/>
          </p:nvPr>
        </p:nvSpPr>
        <p:spPr>
          <a:prstGeom prst="rect">
            <a:avLst/>
          </a:prstGeom>
        </p:spPr>
        <p:txBody>
          <a:bodyPr/>
          <a:lstStyle/>
          <a:p>
            <a:r>
              <a:t>PROBLEM DEFINITION</a:t>
            </a:r>
          </a:p>
        </p:txBody>
      </p:sp>
      <p:sp>
        <p:nvSpPr>
          <p:cNvPr id="159" name="Epilepsy is the 4th most common neurological problem.…"/>
          <p:cNvSpPr txBox="1">
            <a:spLocks noGrp="1"/>
          </p:cNvSpPr>
          <p:nvPr>
            <p:ph type="body" idx="1"/>
          </p:nvPr>
        </p:nvSpPr>
        <p:spPr>
          <a:xfrm>
            <a:off x="508000" y="3035300"/>
            <a:ext cx="6498456" cy="5801940"/>
          </a:xfrm>
          <a:prstGeom prst="rect">
            <a:avLst/>
          </a:prstGeom>
        </p:spPr>
        <p:txBody>
          <a:bodyPr>
            <a:normAutofit fontScale="77500" lnSpcReduction="20000"/>
          </a:bodyPr>
          <a:lstStyle/>
          <a:p>
            <a:pPr marL="358392" indent="-358392" algn="just" defTabSz="484886">
              <a:lnSpc>
                <a:spcPct val="90000"/>
              </a:lnSpc>
              <a:spcBef>
                <a:spcPts val="3300"/>
              </a:spcBef>
              <a:buClr>
                <a:srgbClr val="515151"/>
              </a:buClr>
              <a:buSzPct val="75000"/>
              <a:buChar char="•"/>
              <a:defRPr sz="3300">
                <a:solidFill>
                  <a:srgbClr val="515151"/>
                </a:solidFill>
              </a:defRPr>
            </a:pPr>
            <a:r>
              <a:rPr dirty="0"/>
              <a:t>Epilepsy is the 4th most common neurological problem.</a:t>
            </a:r>
          </a:p>
          <a:p>
            <a:pPr marL="358392" indent="-358392" algn="just" defTabSz="484886">
              <a:lnSpc>
                <a:spcPct val="90000"/>
              </a:lnSpc>
              <a:spcBef>
                <a:spcPts val="3300"/>
              </a:spcBef>
              <a:buClr>
                <a:srgbClr val="515151"/>
              </a:buClr>
              <a:buSzPct val="75000"/>
              <a:buChar char="•"/>
              <a:defRPr sz="3300">
                <a:solidFill>
                  <a:srgbClr val="515151"/>
                </a:solidFill>
              </a:defRPr>
            </a:pPr>
            <a:r>
              <a:rPr lang="en-IN" dirty="0" smtClean="0"/>
              <a:t>1/3</a:t>
            </a:r>
            <a:r>
              <a:rPr lang="en-IN" baseline="30000" dirty="0" smtClean="0"/>
              <a:t>rd</a:t>
            </a:r>
            <a:r>
              <a:rPr lang="en-IN" dirty="0" smtClean="0"/>
              <a:t> </a:t>
            </a:r>
            <a:r>
              <a:rPr dirty="0" smtClean="0"/>
              <a:t> </a:t>
            </a:r>
            <a:r>
              <a:rPr dirty="0"/>
              <a:t>of patients with epilepsy continue to have seizures despite optimal medication management.</a:t>
            </a:r>
          </a:p>
          <a:p>
            <a:pPr marL="358392" indent="-358392" algn="just" defTabSz="484886">
              <a:lnSpc>
                <a:spcPct val="90000"/>
              </a:lnSpc>
              <a:spcBef>
                <a:spcPts val="3300"/>
              </a:spcBef>
              <a:buClr>
                <a:srgbClr val="515151"/>
              </a:buClr>
              <a:buSzPct val="75000"/>
              <a:buChar char="•"/>
              <a:defRPr sz="3300">
                <a:solidFill>
                  <a:srgbClr val="515151"/>
                </a:solidFill>
              </a:defRPr>
            </a:pPr>
            <a:r>
              <a:rPr dirty="0"/>
              <a:t>Some of the difficulties in managing treatment of epilepsy can be reduced by the ability to detect clinical seizures.</a:t>
            </a:r>
          </a:p>
          <a:p>
            <a:pPr marL="358392" indent="-358392" algn="just" defTabSz="484886">
              <a:lnSpc>
                <a:spcPct val="90000"/>
              </a:lnSpc>
              <a:spcBef>
                <a:spcPts val="3300"/>
              </a:spcBef>
              <a:buClr>
                <a:srgbClr val="515151"/>
              </a:buClr>
              <a:buSzPct val="75000"/>
              <a:buChar char="•"/>
              <a:defRPr sz="3300">
                <a:solidFill>
                  <a:srgbClr val="515151"/>
                </a:solidFill>
              </a:defRPr>
            </a:pPr>
            <a:r>
              <a:rPr dirty="0"/>
              <a:t>The capability of early detection of seizures and prediction systems might be able to abort seizures through targeted therapies. Such systems would also be able to prevent accidents and limit injury.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456" y="3364632"/>
            <a:ext cx="5801208" cy="360040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ROJECT OUTCOME"/>
          <p:cNvSpPr txBox="1">
            <a:spLocks noGrp="1"/>
          </p:cNvSpPr>
          <p:nvPr>
            <p:ph type="title"/>
          </p:nvPr>
        </p:nvSpPr>
        <p:spPr>
          <a:prstGeom prst="rect">
            <a:avLst/>
          </a:prstGeom>
        </p:spPr>
        <p:txBody>
          <a:bodyPr/>
          <a:lstStyle/>
          <a:p>
            <a:r>
              <a:t>PROJECT OUTCOME</a:t>
            </a:r>
          </a:p>
        </p:txBody>
      </p:sp>
      <p:sp>
        <p:nvSpPr>
          <p:cNvPr id="162" name="A portable EEG signal reader headset which is able to perform the following tasks:…"/>
          <p:cNvSpPr txBox="1">
            <a:spLocks noGrp="1"/>
          </p:cNvSpPr>
          <p:nvPr>
            <p:ph type="body" idx="1"/>
          </p:nvPr>
        </p:nvSpPr>
        <p:spPr>
          <a:prstGeom prst="rect">
            <a:avLst/>
          </a:prstGeom>
        </p:spPr>
        <p:txBody>
          <a:bodyPr>
            <a:normAutofit fontScale="92500" lnSpcReduction="10000"/>
          </a:bodyPr>
          <a:lstStyle/>
          <a:p>
            <a:pPr marL="310895" indent="-310895" defTabSz="420623">
              <a:lnSpc>
                <a:spcPct val="90000"/>
              </a:lnSpc>
              <a:spcBef>
                <a:spcPts val="2800"/>
              </a:spcBef>
              <a:buClr>
                <a:srgbClr val="515151"/>
              </a:buClr>
              <a:buSzPct val="75000"/>
              <a:buChar char="•"/>
              <a:defRPr sz="2800">
                <a:solidFill>
                  <a:srgbClr val="515151"/>
                </a:solidFill>
              </a:defRPr>
            </a:pPr>
            <a:r>
              <a:rPr lang="en-IN" dirty="0" smtClean="0"/>
              <a:t>Desktop app to train the model for seizure prediction</a:t>
            </a:r>
            <a:endParaRPr dirty="0"/>
          </a:p>
          <a:p>
            <a:pPr marL="621791" lvl="1" indent="-310895" defTabSz="420623">
              <a:lnSpc>
                <a:spcPct val="90000"/>
              </a:lnSpc>
              <a:spcBef>
                <a:spcPts val="2800"/>
              </a:spcBef>
              <a:buClr>
                <a:srgbClr val="515151"/>
              </a:buClr>
              <a:buSzPct val="75000"/>
              <a:buChar char="-"/>
              <a:defRPr sz="2800">
                <a:solidFill>
                  <a:srgbClr val="515151"/>
                </a:solidFill>
              </a:defRPr>
            </a:pPr>
            <a:r>
              <a:rPr lang="en-IN" dirty="0" smtClean="0"/>
              <a:t>Highly customisable</a:t>
            </a:r>
            <a:endParaRPr dirty="0"/>
          </a:p>
          <a:p>
            <a:pPr marL="621791" lvl="1" indent="-310895" defTabSz="420623">
              <a:lnSpc>
                <a:spcPct val="90000"/>
              </a:lnSpc>
              <a:spcBef>
                <a:spcPts val="2800"/>
              </a:spcBef>
              <a:buClr>
                <a:srgbClr val="515151"/>
              </a:buClr>
              <a:buSzPct val="75000"/>
              <a:buChar char="-"/>
              <a:defRPr sz="2800">
                <a:solidFill>
                  <a:srgbClr val="515151"/>
                </a:solidFill>
              </a:defRPr>
            </a:pPr>
            <a:r>
              <a:rPr lang="en-IN" dirty="0" smtClean="0"/>
              <a:t>Will give weights that will be further used in the mobile application.</a:t>
            </a:r>
            <a:endParaRPr dirty="0"/>
          </a:p>
          <a:p>
            <a:pPr marL="310895" indent="-310895" defTabSz="420623">
              <a:lnSpc>
                <a:spcPct val="90000"/>
              </a:lnSpc>
              <a:spcBef>
                <a:spcPts val="2800"/>
              </a:spcBef>
              <a:buClr>
                <a:srgbClr val="515151"/>
              </a:buClr>
              <a:buSzPct val="75000"/>
              <a:buChar char="•"/>
              <a:defRPr sz="2800">
                <a:solidFill>
                  <a:srgbClr val="515151"/>
                </a:solidFill>
              </a:defRPr>
            </a:pPr>
            <a:r>
              <a:rPr dirty="0"/>
              <a:t>An App is made which acts as an interface to the headset and performs the following tasks:</a:t>
            </a:r>
          </a:p>
          <a:p>
            <a:pPr marL="621791" lvl="1" indent="-310895" defTabSz="420623">
              <a:lnSpc>
                <a:spcPct val="90000"/>
              </a:lnSpc>
              <a:spcBef>
                <a:spcPts val="2800"/>
              </a:spcBef>
              <a:buClr>
                <a:srgbClr val="515151"/>
              </a:buClr>
              <a:buSzPct val="75000"/>
              <a:buChar char="-"/>
              <a:defRPr sz="2800">
                <a:solidFill>
                  <a:srgbClr val="515151"/>
                </a:solidFill>
              </a:defRPr>
            </a:pPr>
            <a:r>
              <a:rPr lang="en-IN" dirty="0" smtClean="0"/>
              <a:t>Linking to the server database for downloading the weights of the model.</a:t>
            </a:r>
          </a:p>
          <a:p>
            <a:pPr marL="621791" lvl="1" indent="-310895" defTabSz="420623">
              <a:lnSpc>
                <a:spcPct val="90000"/>
              </a:lnSpc>
              <a:spcBef>
                <a:spcPts val="2800"/>
              </a:spcBef>
              <a:buClr>
                <a:srgbClr val="515151"/>
              </a:buClr>
              <a:buSzPct val="75000"/>
              <a:buChar char="-"/>
              <a:defRPr sz="2800">
                <a:solidFill>
                  <a:srgbClr val="515151"/>
                </a:solidFill>
              </a:defRPr>
            </a:pPr>
            <a:r>
              <a:rPr lang="en-IN" dirty="0" smtClean="0"/>
              <a:t>Predict the seizure by running model simultaneously with the input.</a:t>
            </a:r>
          </a:p>
          <a:p>
            <a:pPr marL="621791" lvl="1" indent="-310895" defTabSz="420623">
              <a:lnSpc>
                <a:spcPct val="90000"/>
              </a:lnSpc>
              <a:spcBef>
                <a:spcPts val="2800"/>
              </a:spcBef>
              <a:buClr>
                <a:srgbClr val="515151"/>
              </a:buClr>
              <a:buSzPct val="75000"/>
              <a:buChar char="-"/>
              <a:defRPr sz="2800">
                <a:solidFill>
                  <a:srgbClr val="515151"/>
                </a:solidFill>
              </a:defRPr>
            </a:pPr>
            <a:r>
              <a:rPr lang="en-IN" dirty="0"/>
              <a:t>S</a:t>
            </a:r>
            <a:r>
              <a:rPr dirty="0" smtClean="0"/>
              <a:t>end</a:t>
            </a:r>
            <a:r>
              <a:rPr lang="en-IN" dirty="0" smtClean="0"/>
              <a:t>s</a:t>
            </a:r>
            <a:r>
              <a:rPr dirty="0" smtClean="0"/>
              <a:t> message </a:t>
            </a:r>
            <a:r>
              <a:rPr lang="en-IN" dirty="0" smtClean="0"/>
              <a:t>and makes a phone call </a:t>
            </a:r>
            <a:r>
              <a:rPr dirty="0" smtClean="0"/>
              <a:t>to </a:t>
            </a:r>
            <a:r>
              <a:rPr lang="en-IN" dirty="0" smtClean="0"/>
              <a:t>the emergency contact.</a:t>
            </a:r>
          </a:p>
          <a:p>
            <a:pPr marL="621791" lvl="1" indent="-310895" defTabSz="420623">
              <a:lnSpc>
                <a:spcPct val="90000"/>
              </a:lnSpc>
              <a:spcBef>
                <a:spcPts val="2800"/>
              </a:spcBef>
              <a:buClr>
                <a:srgbClr val="515151"/>
              </a:buClr>
              <a:buSzPct val="75000"/>
              <a:buChar char="-"/>
              <a:defRPr sz="2800">
                <a:solidFill>
                  <a:srgbClr val="515151"/>
                </a:solidFill>
              </a:defRPr>
            </a:pPr>
            <a:r>
              <a:rPr lang="en-IN" dirty="0" smtClean="0"/>
              <a:t>Alert the user by sending a notification .</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Desktop app</a:t>
            </a:r>
            <a:endParaRPr lang="en-IN" dirty="0"/>
          </a:p>
        </p:txBody>
      </p:sp>
      <p:sp>
        <p:nvSpPr>
          <p:cNvPr id="3" name="Text Placeholder 2"/>
          <p:cNvSpPr>
            <a:spLocks noGrp="1"/>
          </p:cNvSpPr>
          <p:nvPr>
            <p:ph type="body" idx="1"/>
          </p:nvPr>
        </p:nvSpPr>
        <p:spPr>
          <a:xfrm>
            <a:off x="508000" y="2644552"/>
            <a:ext cx="11988800" cy="6118448"/>
          </a:xfrm>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120" y="2705918"/>
            <a:ext cx="5616624" cy="32137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120" y="6244953"/>
            <a:ext cx="5621428" cy="25202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36" y="2705918"/>
            <a:ext cx="5119381" cy="6059315"/>
          </a:xfrm>
          <a:prstGeom prst="rect">
            <a:avLst/>
          </a:prstGeom>
        </p:spPr>
      </p:pic>
    </p:spTree>
    <p:extLst>
      <p:ext uri="{BB962C8B-B14F-4D97-AF65-F5344CB8AC3E}">
        <p14:creationId xmlns:p14="http://schemas.microsoft.com/office/powerpoint/2010/main" val="238720215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Mobile Application</a:t>
            </a:r>
            <a:endParaRPr lang="en-IN" dirty="0"/>
          </a:p>
        </p:txBody>
      </p:sp>
      <p:sp>
        <p:nvSpPr>
          <p:cNvPr id="3" name="Text Placeholder 2"/>
          <p:cNvSpPr>
            <a:spLocks noGrp="1"/>
          </p:cNvSpPr>
          <p:nvPr>
            <p:ph type="body" idx="1"/>
          </p:nvPr>
        </p:nvSpPr>
        <p:spPr/>
        <p:txBody>
          <a:bodyPr/>
          <a:lstStyle/>
          <a:p>
            <a:endParaRPr lang="en-IN" dirty="0"/>
          </a:p>
        </p:txBody>
      </p:sp>
      <p:pic>
        <p:nvPicPr>
          <p:cNvPr id="4" name="officeArt object"/>
          <p:cNvPicPr/>
          <p:nvPr/>
        </p:nvPicPr>
        <p:blipFill>
          <a:blip r:embed="rId2">
            <a:extLst/>
          </a:blip>
          <a:stretch>
            <a:fillRect/>
          </a:stretch>
        </p:blipFill>
        <p:spPr>
          <a:xfrm>
            <a:off x="669753" y="3234161"/>
            <a:ext cx="2520280" cy="5274399"/>
          </a:xfrm>
          <a:prstGeom prst="rect">
            <a:avLst/>
          </a:prstGeom>
          <a:ln w="12700" cap="flat">
            <a:noFill/>
            <a:miter lim="400000"/>
          </a:ln>
          <a:effectLst/>
        </p:spPr>
      </p:pic>
      <p:pic>
        <p:nvPicPr>
          <p:cNvPr id="7" name="officeArt object"/>
          <p:cNvPicPr/>
          <p:nvPr/>
        </p:nvPicPr>
        <p:blipFill>
          <a:blip r:embed="rId3">
            <a:extLst/>
          </a:blip>
          <a:stretch>
            <a:fillRect/>
          </a:stretch>
        </p:blipFill>
        <p:spPr>
          <a:xfrm>
            <a:off x="9526736" y="3179968"/>
            <a:ext cx="2808312" cy="5328592"/>
          </a:xfrm>
          <a:prstGeom prst="rect">
            <a:avLst/>
          </a:prstGeom>
          <a:ln w="12700" cap="flat">
            <a:noFill/>
            <a:miter lim="400000"/>
          </a:ln>
          <a:effectLst/>
        </p:spPr>
      </p:pic>
      <p:pic>
        <p:nvPicPr>
          <p:cNvPr id="8" name="officeArt object"/>
          <p:cNvPicPr/>
          <p:nvPr/>
        </p:nvPicPr>
        <p:blipFill>
          <a:blip r:embed="rId4">
            <a:extLst/>
          </a:blip>
          <a:stretch>
            <a:fillRect/>
          </a:stretch>
        </p:blipFill>
        <p:spPr>
          <a:xfrm>
            <a:off x="3406056" y="3234161"/>
            <a:ext cx="2808312" cy="5313168"/>
          </a:xfrm>
          <a:prstGeom prst="rect">
            <a:avLst/>
          </a:prstGeom>
          <a:ln w="12700" cap="flat">
            <a:noFill/>
            <a:miter lim="400000"/>
          </a:ln>
          <a:effectLst/>
        </p:spPr>
      </p:pic>
      <p:pic>
        <p:nvPicPr>
          <p:cNvPr id="9" name="officeArt object"/>
          <p:cNvPicPr/>
          <p:nvPr/>
        </p:nvPicPr>
        <p:blipFill>
          <a:blip r:embed="rId5">
            <a:extLst/>
          </a:blip>
          <a:stretch>
            <a:fillRect/>
          </a:stretch>
        </p:blipFill>
        <p:spPr>
          <a:xfrm>
            <a:off x="6565201" y="3207064"/>
            <a:ext cx="2673503" cy="5274399"/>
          </a:xfrm>
          <a:prstGeom prst="rect">
            <a:avLst/>
          </a:prstGeom>
          <a:ln w="12700" cap="flat">
            <a:noFill/>
            <a:miter lim="400000"/>
          </a:ln>
          <a:effectLst/>
        </p:spPr>
      </p:pic>
    </p:spTree>
    <p:extLst>
      <p:ext uri="{BB962C8B-B14F-4D97-AF65-F5344CB8AC3E}">
        <p14:creationId xmlns:p14="http://schemas.microsoft.com/office/powerpoint/2010/main" val="40284324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OBJECTIVES"/>
          <p:cNvSpPr txBox="1">
            <a:spLocks noGrp="1"/>
          </p:cNvSpPr>
          <p:nvPr>
            <p:ph type="title"/>
          </p:nvPr>
        </p:nvSpPr>
        <p:spPr>
          <a:prstGeom prst="rect">
            <a:avLst/>
          </a:prstGeom>
        </p:spPr>
        <p:txBody>
          <a:bodyPr/>
          <a:lstStyle/>
          <a:p>
            <a:r>
              <a:t>OBJECTIVES</a:t>
            </a:r>
          </a:p>
        </p:txBody>
      </p:sp>
      <p:sp>
        <p:nvSpPr>
          <p:cNvPr id="165" name="To develop a non-invasive seizure prediction methodology to improve the quality of life of the patients with epilepsy.…"/>
          <p:cNvSpPr txBox="1">
            <a:spLocks noGrp="1"/>
          </p:cNvSpPr>
          <p:nvPr>
            <p:ph type="body" idx="1"/>
          </p:nvPr>
        </p:nvSpPr>
        <p:spPr>
          <a:prstGeom prst="rect">
            <a:avLst/>
          </a:prstGeom>
        </p:spPr>
        <p:txBody>
          <a:bodyPr/>
          <a:lstStyle/>
          <a:p>
            <a:pPr>
              <a:buClr>
                <a:srgbClr val="000000"/>
              </a:buClr>
              <a:buSzPct val="75000"/>
              <a:buChar char="•"/>
            </a:pPr>
            <a:r>
              <a:t>To develop a non-invasive seizure prediction methodology to improve the quality of life of the patients with epilepsy.</a:t>
            </a:r>
          </a:p>
          <a:p>
            <a:pPr>
              <a:buClr>
                <a:srgbClr val="000000"/>
              </a:buClr>
              <a:buSzPct val="75000"/>
              <a:buChar char="•"/>
            </a:pPr>
            <a:r>
              <a:t>To accurately classify preictal and interictal brain state in humans with naturally occurring epilepsy.</a:t>
            </a:r>
          </a:p>
          <a:p>
            <a:pPr>
              <a:buClr>
                <a:srgbClr val="000000"/>
              </a:buClr>
              <a:buSzPct val="75000"/>
              <a:buChar char="•"/>
            </a:pPr>
            <a:r>
              <a:t>To predict the onset of a seizure and warn the patient and alarm the nearby medical services for emergency assistance.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NEED ANALYSIS"/>
          <p:cNvSpPr txBox="1">
            <a:spLocks noGrp="1"/>
          </p:cNvSpPr>
          <p:nvPr>
            <p:ph type="title"/>
          </p:nvPr>
        </p:nvSpPr>
        <p:spPr>
          <a:prstGeom prst="rect">
            <a:avLst/>
          </a:prstGeom>
        </p:spPr>
        <p:txBody>
          <a:bodyPr/>
          <a:lstStyle/>
          <a:p>
            <a:r>
              <a:t>NEED ANALYSIS</a:t>
            </a:r>
          </a:p>
        </p:txBody>
      </p:sp>
      <p:sp>
        <p:nvSpPr>
          <p:cNvPr id="168" name="Epilepsy afflicts nearly 1% of the world's population and is characterised by recurrent and sudden seizures.…"/>
          <p:cNvSpPr txBox="1">
            <a:spLocks noGrp="1"/>
          </p:cNvSpPr>
          <p:nvPr>
            <p:ph type="body" idx="1"/>
          </p:nvPr>
        </p:nvSpPr>
        <p:spPr>
          <a:prstGeom prst="rect">
            <a:avLst/>
          </a:prstGeom>
        </p:spPr>
        <p:txBody>
          <a:bodyPr/>
          <a:lstStyle/>
          <a:p>
            <a:pPr marL="354074" indent="-354074" algn="just" defTabSz="479044">
              <a:lnSpc>
                <a:spcPct val="90000"/>
              </a:lnSpc>
              <a:spcBef>
                <a:spcPts val="3200"/>
              </a:spcBef>
              <a:buClr>
                <a:srgbClr val="515151"/>
              </a:buClr>
              <a:buSzPct val="75000"/>
              <a:buChar char="•"/>
              <a:defRPr sz="3200">
                <a:solidFill>
                  <a:srgbClr val="515151"/>
                </a:solidFill>
              </a:defRPr>
            </a:pPr>
            <a:r>
              <a:t>Epilepsy afflicts nearly 1% of the world's population and is characterised by recurrent and sudden seizures. </a:t>
            </a:r>
          </a:p>
          <a:p>
            <a:pPr marL="354074" indent="-354074" algn="just" defTabSz="479044">
              <a:lnSpc>
                <a:spcPct val="90000"/>
              </a:lnSpc>
              <a:spcBef>
                <a:spcPts val="3200"/>
              </a:spcBef>
              <a:buClr>
                <a:srgbClr val="515151"/>
              </a:buClr>
              <a:buSzPct val="75000"/>
              <a:buChar char="•"/>
              <a:defRPr sz="3200">
                <a:solidFill>
                  <a:srgbClr val="515151"/>
                </a:solidFill>
              </a:defRPr>
            </a:pPr>
            <a:r>
              <a:t>For many patients, anticonvulsant medications can be given at sufficiently high doses to prevent seizures, but patients frequently suffer side effects. </a:t>
            </a:r>
          </a:p>
          <a:p>
            <a:pPr marL="354074" indent="-354074" algn="just" defTabSz="479044">
              <a:lnSpc>
                <a:spcPct val="90000"/>
              </a:lnSpc>
              <a:spcBef>
                <a:spcPts val="3200"/>
              </a:spcBef>
              <a:buClr>
                <a:srgbClr val="515151"/>
              </a:buClr>
              <a:buSzPct val="75000"/>
              <a:buChar char="•"/>
              <a:defRPr sz="3200">
                <a:solidFill>
                  <a:srgbClr val="515151"/>
                </a:solidFill>
              </a:defRPr>
            </a:pPr>
            <a:r>
              <a:t>If seizures can be detected beforehand, then patients could avoid potentially dangerous activities like driving or swimming.</a:t>
            </a:r>
          </a:p>
          <a:p>
            <a:pPr marL="354074" indent="-354074" algn="just" defTabSz="479044">
              <a:lnSpc>
                <a:spcPct val="90000"/>
              </a:lnSpc>
              <a:spcBef>
                <a:spcPts val="3200"/>
              </a:spcBef>
              <a:buClr>
                <a:srgbClr val="515151"/>
              </a:buClr>
              <a:buSzPct val="75000"/>
              <a:buChar char="•"/>
              <a:defRPr sz="3200">
                <a:solidFill>
                  <a:srgbClr val="515151"/>
                </a:solidFill>
              </a:defRPr>
            </a:pPr>
            <a:r>
              <a:t>medications could be administered only when needed to prevent impending seizures, reducing overall side effects.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beforeseizure.mp4" descr="beforeseizure.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037192" y="2780519"/>
            <a:ext cx="10930416" cy="6148360"/>
          </a:xfrm>
          <a:prstGeom prst="rect">
            <a:avLst/>
          </a:prstGeom>
          <a:ln w="12700">
            <a:miter lim="400000"/>
          </a:ln>
        </p:spPr>
      </p:pic>
      <p:sp>
        <p:nvSpPr>
          <p:cNvPr id="171" name="BEFORE EPILEPSY"/>
          <p:cNvSpPr txBox="1">
            <a:spLocks noGrp="1"/>
          </p:cNvSpPr>
          <p:nvPr>
            <p:ph type="title"/>
          </p:nvPr>
        </p:nvSpPr>
        <p:spPr>
          <a:prstGeom prst="rect">
            <a:avLst/>
          </a:prstGeom>
        </p:spPr>
        <p:txBody>
          <a:bodyPr/>
          <a:lstStyle>
            <a:lvl1pPr algn="ctr"/>
          </a:lstStyle>
          <a:p>
            <a:r>
              <a:t>BEFORE EPILEPSY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35041" fill="hold"/>
                                        <p:tgtEl>
                                          <p:spTgt spid="17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7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Starting of a seizure</a:t>
            </a:r>
            <a:endParaRPr lang="en-IN" dirty="0"/>
          </a:p>
        </p:txBody>
      </p:sp>
      <p:sp>
        <p:nvSpPr>
          <p:cNvPr id="3" name="Text Placeholder 2"/>
          <p:cNvSpPr>
            <a:spLocks noGrp="1"/>
          </p:cNvSpPr>
          <p:nvPr>
            <p:ph type="body" idx="1"/>
          </p:nvPr>
        </p:nvSpPr>
        <p:spPr/>
        <p:txBody>
          <a:bodyPr/>
          <a:lstStyle/>
          <a:p>
            <a:endParaRPr lang="en-IN"/>
          </a:p>
        </p:txBody>
      </p:sp>
      <p:pic>
        <p:nvPicPr>
          <p:cNvPr id="4" name="Picture 2" descr="C:\Users\kunal kishore\Pictures\Screenshots\Screenshot (223).png"/>
          <p:cNvPicPr>
            <a:picLocks noChangeAspect="1" noChangeArrowheads="1"/>
          </p:cNvPicPr>
          <p:nvPr/>
        </p:nvPicPr>
        <p:blipFill rotWithShape="1">
          <a:blip r:embed="rId2">
            <a:extLst>
              <a:ext uri="{28A0092B-C50C-407E-A947-70E740481C1C}">
                <a14:useLocalDpi xmlns:a14="http://schemas.microsoft.com/office/drawing/2010/main" val="0"/>
              </a:ext>
            </a:extLst>
          </a:blip>
          <a:srcRect l="6352" t="13157" r="6352" b="12500"/>
          <a:stretch/>
        </p:blipFill>
        <p:spPr bwMode="auto">
          <a:xfrm>
            <a:off x="813768" y="3292624"/>
            <a:ext cx="11357811" cy="5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867013"/>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TotalTime>
  <Words>559</Words>
  <Application>Microsoft Office PowerPoint</Application>
  <PresentationFormat>Custom</PresentationFormat>
  <Paragraphs>59</Paragraphs>
  <Slides>19</Slides>
  <Notes>0</Notes>
  <HiddenSlides>0</HiddenSlides>
  <MMClips>2</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White</vt:lpstr>
      <vt:lpstr>SPADE SEIZURE PREDICTION AND DETECTION ENGINE</vt:lpstr>
      <vt:lpstr>PROBLEM DEFINITION</vt:lpstr>
      <vt:lpstr>PROJECT OUTCOME</vt:lpstr>
      <vt:lpstr>Desktop app</vt:lpstr>
      <vt:lpstr>Mobile Application</vt:lpstr>
      <vt:lpstr>OBJECTIVES</vt:lpstr>
      <vt:lpstr>NEED ANALYSIS</vt:lpstr>
      <vt:lpstr>BEFORE EPILEPSY</vt:lpstr>
      <vt:lpstr>Starting of a seizure</vt:lpstr>
      <vt:lpstr>DURING EPILEPSY</vt:lpstr>
      <vt:lpstr>AFTER EPILEPSY</vt:lpstr>
      <vt:lpstr>Live demonstration..</vt:lpstr>
      <vt:lpstr>Prevention and Benefits</vt:lpstr>
      <vt:lpstr>literature survey</vt:lpstr>
      <vt:lpstr>COST ANALYSIS</vt:lpstr>
      <vt:lpstr>ROLE OF INDIVIDUAL TEAM MEMBER</vt:lpstr>
      <vt:lpstr>CURRENT PROGRESS</vt:lpstr>
      <vt:lpstr>FUTURE WORK PLAN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SPADE SEIZURE PREDICTION AND DETECTION ENGINE</dc:title>
  <cp:lastModifiedBy>kunal kishore</cp:lastModifiedBy>
  <cp:revision>5</cp:revision>
  <dcterms:modified xsi:type="dcterms:W3CDTF">2018-10-09T06:20:36Z</dcterms:modified>
</cp:coreProperties>
</file>